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64" r:id="rId3"/>
    <p:sldId id="266" r:id="rId4"/>
    <p:sldId id="468" r:id="rId5"/>
    <p:sldId id="267" r:id="rId6"/>
    <p:sldId id="259" r:id="rId7"/>
    <p:sldId id="269" r:id="rId8"/>
    <p:sldId id="469" r:id="rId9"/>
    <p:sldId id="262" r:id="rId10"/>
    <p:sldId id="455" r:id="rId11"/>
    <p:sldId id="456" r:id="rId12"/>
    <p:sldId id="421" r:id="rId13"/>
    <p:sldId id="419" r:id="rId14"/>
    <p:sldId id="413" r:id="rId15"/>
    <p:sldId id="442" r:id="rId16"/>
    <p:sldId id="440" r:id="rId17"/>
    <p:sldId id="464" r:id="rId18"/>
    <p:sldId id="461" r:id="rId19"/>
    <p:sldId id="466" r:id="rId20"/>
    <p:sldId id="429" r:id="rId21"/>
    <p:sldId id="463" r:id="rId22"/>
    <p:sldId id="432" r:id="rId23"/>
    <p:sldId id="465" r:id="rId24"/>
    <p:sldId id="260" r:id="rId25"/>
    <p:sldId id="270" r:id="rId26"/>
    <p:sldId id="467" r:id="rId27"/>
    <p:sldId id="268" r:id="rId28"/>
    <p:sldId id="265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F34F81-C136-46B6-9BDC-81A66CC81B9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B782E-9A8B-43EB-A4F1-30495D03A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362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2206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3618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4811671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942653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33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2691805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4457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6244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339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6971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5945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967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0B325-F225-4AA2-80C8-744D79848BC7}" type="datetimeFigureOut">
              <a:rPr lang="en-US" smtClean="0"/>
              <a:pPr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262858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689512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300449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17931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834056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02775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3942438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0012" y="1916832"/>
            <a:ext cx="3942438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896980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3942438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0012" y="1916832"/>
            <a:ext cx="3942438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432511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629340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719163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62183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57815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0B325-F225-4AA2-80C8-744D79848BC7}" type="datetimeFigureOut">
              <a:rPr lang="en-US" smtClean="0"/>
              <a:pPr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A850D-770F-4DF0-8F3E-434CDF3F756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3.tiff"/><Relationship Id="rId4" Type="http://schemas.openxmlformats.org/officeDocument/2006/relationships/image" Target="../media/image22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7" Type="http://schemas.openxmlformats.org/officeDocument/2006/relationships/image" Target="../media/image30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emf"/><Relationship Id="rId5" Type="http://schemas.openxmlformats.org/officeDocument/2006/relationships/image" Target="../media/image28.png"/><Relationship Id="rId4" Type="http://schemas.openxmlformats.org/officeDocument/2006/relationships/image" Target="../media/image27.tif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22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de/f%C3%BCnf-w%C3%BCrfel-augen-spielen-gl%C3%BCck-310334/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0"/>
            <a:ext cx="8820472" cy="1584176"/>
          </a:xfrm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SassoonPrimaryInfant" panose="00000400000000000000" pitchFamily="2" charset="0"/>
              </a:rPr>
              <a:t>Welcome to Reception</a:t>
            </a:r>
            <a:endParaRPr lang="en-US" sz="6600" b="1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1445" y="4437112"/>
            <a:ext cx="168111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23FA6B9-BDBA-4DA0-BB1E-52ECA297A7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955" y="2348880"/>
            <a:ext cx="2635490" cy="3513987"/>
          </a:xfrm>
          <a:prstGeom prst="rect">
            <a:avLst/>
          </a:prstGeom>
        </p:spPr>
      </p:pic>
      <p:pic>
        <p:nvPicPr>
          <p:cNvPr id="4" name="Picture 2" descr="Image preview">
            <a:extLst>
              <a:ext uri="{FF2B5EF4-FFF2-40B4-BE49-F238E27FC236}">
                <a16:creationId xmlns:a16="http://schemas.microsoft.com/office/drawing/2014/main" id="{B0AC1DA2-CDF4-4AE6-BE01-668BD70C6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557" y="1628800"/>
            <a:ext cx="3007523" cy="224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preview">
            <a:extLst>
              <a:ext uri="{FF2B5EF4-FFF2-40B4-BE49-F238E27FC236}">
                <a16:creationId xmlns:a16="http://schemas.microsoft.com/office/drawing/2014/main" id="{494CD6D8-9E5F-48B9-84E5-87A6AFD6A4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348879"/>
            <a:ext cx="2635490" cy="3513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404664"/>
            <a:ext cx="74168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Independence</a:t>
            </a:r>
            <a:endParaRPr lang="en-US" sz="4400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340768"/>
            <a:ext cx="74888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We are thrilled with how well the children have settled</a:t>
            </a:r>
          </a:p>
          <a:p>
            <a:endParaRPr lang="en-GB" sz="2400" dirty="0">
              <a:latin typeface="SassoonPrimaryInfant" panose="00000400000000000000" pitchFamily="2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 Thank you for your support helping your child to come into school by themselves</a:t>
            </a:r>
          </a:p>
          <a:p>
            <a:endParaRPr lang="en-GB" sz="2400" dirty="0">
              <a:latin typeface="SassoonPrimaryInfant" panose="00000400000000000000" pitchFamily="2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 Please continue to encourage your child to dress and undress independently, put on their own coats, go to the toilet etc.</a:t>
            </a:r>
          </a:p>
          <a:p>
            <a:pPr>
              <a:buFont typeface="Arial" pitchFamily="34" charset="0"/>
              <a:buChar char="•"/>
            </a:pPr>
            <a:endParaRPr lang="en-GB" sz="2400" dirty="0"/>
          </a:p>
          <a:p>
            <a:endParaRPr lang="en-GB" sz="2400" dirty="0"/>
          </a:p>
        </p:txBody>
      </p:sp>
      <p:pic>
        <p:nvPicPr>
          <p:cNvPr id="4" name="Picture 3" descr="Do People Actually Pay Thousands of Dollars For Nonsens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653136"/>
            <a:ext cx="1290398" cy="170537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1580" y="615596"/>
            <a:ext cx="75608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Our Topics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07604" y="1556792"/>
            <a:ext cx="73448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SassoonPrimaryInfant" panose="00000400000000000000" pitchFamily="2" charset="0"/>
              </a:rPr>
              <a:t>Autumn Term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Once upon a rhyme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Let’s Celebrate!</a:t>
            </a:r>
          </a:p>
          <a:p>
            <a:endParaRPr lang="en-GB" sz="2400" dirty="0">
              <a:latin typeface="SassoonPrimaryInfant" panose="00000400000000000000" pitchFamily="2" charset="0"/>
            </a:endParaRPr>
          </a:p>
          <a:p>
            <a:r>
              <a:rPr lang="en-GB" sz="2400" u="sng" dirty="0">
                <a:latin typeface="SassoonPrimaryInfant" panose="00000400000000000000" pitchFamily="2" charset="0"/>
              </a:rPr>
              <a:t>Spring Term 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Space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The Smartest Gruffalo on the Broom</a:t>
            </a:r>
          </a:p>
          <a:p>
            <a:endParaRPr lang="en-GB" sz="2400" dirty="0">
              <a:latin typeface="SassoonPrimaryInfant" panose="00000400000000000000" pitchFamily="2" charset="0"/>
            </a:endParaRPr>
          </a:p>
          <a:p>
            <a:r>
              <a:rPr lang="en-GB" sz="2400" u="sng" dirty="0">
                <a:latin typeface="SassoonPrimaryInfant" panose="00000400000000000000" pitchFamily="2" charset="0"/>
              </a:rPr>
              <a:t>Summer Term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Secret Garden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Oh, I do like to be beside the sea</a:t>
            </a:r>
          </a:p>
          <a:p>
            <a:endParaRPr lang="en-GB" sz="2400" dirty="0">
              <a:latin typeface="SassoonPrimaryInfant" panose="00000400000000000000" pitchFamily="2" charset="0"/>
            </a:endParaRPr>
          </a:p>
          <a:p>
            <a:r>
              <a:rPr lang="en-GB" sz="2400" dirty="0">
                <a:latin typeface="SassoonPrimaryInfant" panose="00000400000000000000" pitchFamily="2" charset="0"/>
              </a:rPr>
              <a:t>Trip in Spring Term</a:t>
            </a:r>
          </a:p>
        </p:txBody>
      </p:sp>
      <p:pic>
        <p:nvPicPr>
          <p:cNvPr id="1026" name="Picture 2" descr="C:\Users\doherty.t\AppData\Local\Microsoft\Windows\Temporary Internet Files\Content.IE5\FBUL76CR\fireworks-clip-art-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556792"/>
            <a:ext cx="786518" cy="1044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oherty.t\AppData\Local\Microsoft\Windows\Temporary Internet Files\Content.IE5\YDJU2CQ7\stock-vector-just-married-vector-cartoon-illustration-of-a-wedding-couple-371840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221741"/>
            <a:ext cx="958921" cy="88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oherty.t\AppData\Local\Microsoft\Windows\Temporary Internet Files\Content.IE5\YDJU2CQ7\0511-0909-0422-1843_Pirates_Treasure_Map_clipart_image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497" y="4641176"/>
            <a:ext cx="1028676" cy="96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doherty.t\AppData\Local\Microsoft\Windows\Temporary Internet Files\Content.IE5\FBUL76CR\Space-2015092235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5454" y="3144251"/>
            <a:ext cx="748223" cy="748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Green sea turtle - vector &lt;strong&gt;Clip Art&lt;/strong&gt;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228" y="4372335"/>
            <a:ext cx="996702" cy="750849"/>
          </a:xfrm>
          <a:prstGeom prst="rect">
            <a:avLst/>
          </a:prstGeom>
        </p:spPr>
      </p:pic>
      <p:pic>
        <p:nvPicPr>
          <p:cNvPr id="8" name="Picture 7" descr="Pledgie — Donate To: &quot;Release14 Project MINK (Open Source ...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7632" y="5622376"/>
            <a:ext cx="1256656" cy="959027"/>
          </a:xfrm>
          <a:prstGeom prst="rect">
            <a:avLst/>
          </a:prstGeom>
        </p:spPr>
      </p:pic>
      <p:pic>
        <p:nvPicPr>
          <p:cNvPr id="5" name="Picture 4" descr="Meu Portfólio - Lucilene Rodrigue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381" y="2931444"/>
            <a:ext cx="1019614" cy="897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03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262ED4C6-D5E6-497F-A67B-98D09E57C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381000"/>
            <a:ext cx="89916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838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238455"/>
            <a:ext cx="71287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Rewards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576" y="1200328"/>
            <a:ext cx="784887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SassoonPrimaryInfant" panose="00000400000000000000" pitchFamily="2" charset="0"/>
              </a:rPr>
              <a:t>           “Learning together to be the best we can”</a:t>
            </a:r>
          </a:p>
          <a:p>
            <a:pPr algn="ctr"/>
            <a:endParaRPr lang="en-GB" sz="2400" i="1" dirty="0">
              <a:latin typeface="SassoonPrimaryInfant" panose="00000400000000000000" pitchFamily="2" charset="0"/>
            </a:endParaRPr>
          </a:p>
          <a:p>
            <a:pPr algn="ctr"/>
            <a:r>
              <a:rPr lang="en-GB" sz="2400" i="1" dirty="0">
                <a:latin typeface="SassoonPrimaryInfant" panose="00000400000000000000" pitchFamily="2" charset="0"/>
              </a:rPr>
              <a:t>Be kind, be fair, be safe – our school manners</a:t>
            </a:r>
          </a:p>
          <a:p>
            <a:pPr marL="342900" indent="-342900">
              <a:buFont typeface="Arial" charset="0"/>
              <a:buChar char="•"/>
            </a:pPr>
            <a:endParaRPr lang="en-GB" sz="2400" dirty="0">
              <a:latin typeface="SassoonPrimaryInfant" panose="00000400000000000000" pitchFamily="2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Star book  – stars are given for trying hard, following rules etc. Sticker and prizes from Mrs </a:t>
            </a:r>
            <a:r>
              <a:rPr lang="en-GB" sz="2400" dirty="0" err="1">
                <a:latin typeface="SassoonPrimaryInfant" panose="00000400000000000000" pitchFamily="2" charset="0"/>
              </a:rPr>
              <a:t>Forshew</a:t>
            </a:r>
            <a:endParaRPr lang="en-GB" sz="2400" dirty="0">
              <a:latin typeface="SassoonPrimaryInfant" panose="00000400000000000000" pitchFamily="2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Star of the week– every child will have a turn to be Star of the week. They get to wear a special badge, will be given classroom jobs etc.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Pupil of the week – a child in each class will be chosen for good work. You will be invited to our congratulations assembly on a Friday morning to see your child receive their certificate</a:t>
            </a:r>
          </a:p>
          <a:p>
            <a:endParaRPr lang="en-GB" sz="2400" dirty="0"/>
          </a:p>
        </p:txBody>
      </p:sp>
      <p:pic>
        <p:nvPicPr>
          <p:cNvPr id="2050" name="Picture 2" descr="C:\Users\doherty.t\AppData\Local\Microsoft\Windows\Temporary Internet Files\Content.IE5\DH84ELB7\10001362-smiling-star-showing-thumbs-up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24" y="444322"/>
            <a:ext cx="1187624" cy="768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0515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260648"/>
            <a:ext cx="7776864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SassoonPrimaryInfant" panose="00000400000000000000" pitchFamily="2" charset="0"/>
              </a:rPr>
              <a:t>Library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Your child goes to the school library every week They will bring home a book for you to share together </a:t>
            </a:r>
          </a:p>
          <a:p>
            <a:endParaRPr lang="en-GB" sz="2400" dirty="0">
              <a:latin typeface="SassoonPrimaryInfant" panose="00000400000000000000" pitchFamily="2" charset="0"/>
            </a:endParaRPr>
          </a:p>
          <a:p>
            <a:r>
              <a:rPr lang="en-GB" sz="2400" dirty="0">
                <a:latin typeface="SassoonPrimaryInfant" panose="00000400000000000000" pitchFamily="2" charset="0"/>
              </a:rPr>
              <a:t>Bumblebees / Hedgehogs – Tuesday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Dragonflies - Friday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u="sng" dirty="0">
                <a:latin typeface="SassoonPrimaryInfant" panose="00000400000000000000" pitchFamily="2" charset="0"/>
              </a:rPr>
              <a:t>PE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We will be starting PE once the children are settled. They are to come to school in their PE kit – white t-shirt, school cardigan or jumper, black tracksuit bottoms / leggings and trainers.</a:t>
            </a:r>
          </a:p>
          <a:p>
            <a:endParaRPr lang="en-GB" sz="2400" dirty="0">
              <a:latin typeface="SassoonPrimaryInfant" panose="00000400000000000000" pitchFamily="2" charset="0"/>
            </a:endParaRPr>
          </a:p>
          <a:p>
            <a:r>
              <a:rPr lang="en-GB" sz="2400" dirty="0">
                <a:latin typeface="SassoonPrimaryInfant" panose="00000400000000000000" pitchFamily="2" charset="0"/>
              </a:rPr>
              <a:t>Bumblebees - Monday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Hedgehogs – Wednesday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Dragonflies – Thursday </a:t>
            </a:r>
          </a:p>
          <a:p>
            <a:endParaRPr lang="en-GB" sz="2400" dirty="0"/>
          </a:p>
          <a:p>
            <a:endParaRPr lang="en-GB" sz="2400" dirty="0"/>
          </a:p>
          <a:p>
            <a:pPr>
              <a:buFont typeface="Arial" pitchFamily="34" charset="0"/>
              <a:buChar char="•"/>
            </a:pPr>
            <a:endParaRPr lang="en-US" sz="2400" dirty="0"/>
          </a:p>
        </p:txBody>
      </p:sp>
      <p:pic>
        <p:nvPicPr>
          <p:cNvPr id="15362" name="Picture 2" descr="C:\Users\doherty.t\AppData\Local\Microsoft\Windows\Temporary Internet Files\Content.IE5\TQFK305I\Library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556792"/>
            <a:ext cx="1440160" cy="10922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SassoonPrimaryInfant" panose="00000400000000000000" pitchFamily="2" charset="0"/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SassoonPrimaryInfant" panose="00000400000000000000" pitchFamily="2" charset="0"/>
              </a:rPr>
              <a:t>Homework is sent out at the start of each half term. Activities are for you and your child to do together</a:t>
            </a:r>
          </a:p>
          <a:p>
            <a:r>
              <a:rPr lang="en-GB" dirty="0">
                <a:latin typeface="SassoonPrimaryInfant" panose="00000400000000000000" pitchFamily="2" charset="0"/>
              </a:rPr>
              <a:t>A star will be given for every piece of homework returned</a:t>
            </a:r>
          </a:p>
          <a:p>
            <a:r>
              <a:rPr lang="en-GB" dirty="0">
                <a:latin typeface="SassoonPrimaryInfant" panose="00000400000000000000" pitchFamily="2" charset="0"/>
              </a:rPr>
              <a:t>Homework can be sent into school or uploaded onto Tapestry</a:t>
            </a:r>
          </a:p>
        </p:txBody>
      </p:sp>
    </p:spTree>
    <p:extLst>
      <p:ext uri="{BB962C8B-B14F-4D97-AF65-F5344CB8AC3E}">
        <p14:creationId xmlns:p14="http://schemas.microsoft.com/office/powerpoint/2010/main" val="3828464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2F784F-C434-405B-83E9-394D37571F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5807"/>
            <a:ext cx="9019040" cy="5549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07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548680"/>
            <a:ext cx="7920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Tapestry</a:t>
            </a:r>
            <a:endParaRPr lang="en-US" sz="4400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1340768"/>
            <a:ext cx="7704856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SassoonPrimaryInfant" panose="00000400000000000000" pitchFamily="2" charset="0"/>
              </a:rPr>
              <a:t>We use Tapestry to share activities that your child has been doing in school.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SassoonPrimaryInfant" panose="00000400000000000000" pitchFamily="2" charset="0"/>
              </a:rPr>
              <a:t>Please add any photographs from home of your child doing activities that we may not see or know about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SassoonPrimaryInfant" panose="00000400000000000000" pitchFamily="2" charset="0"/>
            </a:endParaRPr>
          </a:p>
        </p:txBody>
      </p:sp>
      <p:pic>
        <p:nvPicPr>
          <p:cNvPr id="19458" name="Picture 2" descr="https://www.sudbrookepreschool.org.uk/wp-content/uploads/2015/09/tapestry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5452070"/>
            <a:ext cx="4371975" cy="857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34CC877-0EA2-492F-BCB9-D8060F38E7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2294874"/>
            <a:ext cx="3294366" cy="3294366"/>
          </a:xfrm>
        </p:spPr>
        <p:txBody>
          <a:bodyPr vert="horz" lIns="68580" tIns="34290" rIns="68580" bIns="34290" rtlCol="0" anchor="ctr" anchorCtr="0"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>
                <a:latin typeface="SassoonPrimaryInfant" panose="00000400000000000000" pitchFamily="2" charset="0"/>
              </a:rPr>
              <a:t>Our school has chosen </a:t>
            </a:r>
            <a:br>
              <a:rPr lang="en-GB" dirty="0">
                <a:latin typeface="SassoonPrimaryInfant" panose="00000400000000000000" pitchFamily="2" charset="0"/>
              </a:rPr>
            </a:br>
            <a:r>
              <a:rPr lang="en-GB" i="1" dirty="0">
                <a:latin typeface="SassoonPrimaryInfant" panose="00000400000000000000" pitchFamily="2" charset="0"/>
              </a:rPr>
              <a:t>Little </a:t>
            </a:r>
            <a:r>
              <a:rPr lang="en-GB" i="1" dirty="0" err="1">
                <a:latin typeface="SassoonPrimaryInfant" panose="00000400000000000000" pitchFamily="2" charset="0"/>
              </a:rPr>
              <a:t>Wandle</a:t>
            </a:r>
            <a:r>
              <a:rPr lang="en-GB" i="1" dirty="0">
                <a:latin typeface="SassoonPrimaryInfant" panose="00000400000000000000" pitchFamily="2" charset="0"/>
              </a:rPr>
              <a:t> Letters and Sounds Revised</a:t>
            </a:r>
            <a:r>
              <a:rPr lang="en-GB" dirty="0">
                <a:latin typeface="SassoonPrimaryInfant" panose="00000400000000000000" pitchFamily="2" charset="0"/>
              </a:rPr>
              <a:t> as our systematic, synthetic phonics (SSP) programme to teach early reading and spelling.</a:t>
            </a:r>
            <a:r>
              <a:rPr lang="en-GB" dirty="0"/>
              <a:t> 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409735"/>
            <a:ext cx="7344816" cy="864096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Reading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2F3643-1442-0E4E-8B4B-3F7E09996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3702" y="2294874"/>
            <a:ext cx="5077569" cy="3186354"/>
          </a:xfrm>
          <a:prstGeom prst="roundRect">
            <a:avLst>
              <a:gd name="adj" fmla="val 2638"/>
            </a:avLst>
          </a:prstGeom>
        </p:spPr>
      </p:pic>
    </p:spTree>
    <p:extLst>
      <p:ext uri="{BB962C8B-B14F-4D97-AF65-F5344CB8AC3E}">
        <p14:creationId xmlns:p14="http://schemas.microsoft.com/office/powerpoint/2010/main" val="176938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97434-190A-42EE-8820-F539A9946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SassoonPrimaryInfant" panose="00000400000000000000" pitchFamily="2" charset="0"/>
              </a:rPr>
              <a:t>How we teach reading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F33F35-2C35-4114-8571-475949860B33}"/>
              </a:ext>
            </a:extLst>
          </p:cNvPr>
          <p:cNvSpPr txBox="1"/>
          <p:nvPr/>
        </p:nvSpPr>
        <p:spPr>
          <a:xfrm>
            <a:off x="611560" y="1417638"/>
            <a:ext cx="80752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A new sound is taught every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Autumn Term - Phase 2 sounds – single sounds, </a:t>
            </a:r>
            <a:r>
              <a:rPr lang="en-GB" sz="2400" dirty="0" err="1">
                <a:latin typeface="SassoonPrimaryInfant" panose="00000400000000000000" pitchFamily="2" charset="0"/>
              </a:rPr>
              <a:t>sh</a:t>
            </a:r>
            <a:r>
              <a:rPr lang="en-GB" sz="2400" dirty="0">
                <a:latin typeface="SassoonPrimaryInfant" panose="00000400000000000000" pitchFamily="2" charset="0"/>
              </a:rPr>
              <a:t>, </a:t>
            </a:r>
            <a:r>
              <a:rPr lang="en-GB" sz="2400" dirty="0" err="1">
                <a:latin typeface="SassoonPrimaryInfant" panose="00000400000000000000" pitchFamily="2" charset="0"/>
              </a:rPr>
              <a:t>ch</a:t>
            </a:r>
            <a:r>
              <a:rPr lang="en-GB" sz="2400" dirty="0">
                <a:latin typeface="SassoonPrimaryInfant" panose="00000400000000000000" pitchFamily="2" charset="0"/>
              </a:rPr>
              <a:t>, </a:t>
            </a:r>
            <a:r>
              <a:rPr lang="en-GB" sz="2400" dirty="0" err="1">
                <a:latin typeface="SassoonPrimaryInfant" panose="00000400000000000000" pitchFamily="2" charset="0"/>
              </a:rPr>
              <a:t>th</a:t>
            </a:r>
            <a:r>
              <a:rPr lang="en-GB" sz="2400" dirty="0">
                <a:latin typeface="SassoonPrimaryInfant" panose="00000400000000000000" pitchFamily="2" charset="0"/>
              </a:rPr>
              <a:t>, </a:t>
            </a:r>
            <a:r>
              <a:rPr lang="en-GB" sz="2400" dirty="0" err="1">
                <a:latin typeface="SassoonPrimaryInfant" panose="00000400000000000000" pitchFamily="2" charset="0"/>
              </a:rPr>
              <a:t>qu</a:t>
            </a:r>
            <a:r>
              <a:rPr lang="en-GB" sz="2400" dirty="0">
                <a:latin typeface="SassoonPrimaryInfant" panose="00000400000000000000" pitchFamily="2" charset="0"/>
              </a:rPr>
              <a:t>, </a:t>
            </a:r>
            <a:r>
              <a:rPr lang="en-GB" sz="2400" dirty="0" err="1">
                <a:latin typeface="SassoonPrimaryInfant" panose="00000400000000000000" pitchFamily="2" charset="0"/>
              </a:rPr>
              <a:t>nk</a:t>
            </a:r>
            <a:r>
              <a:rPr lang="en-GB" sz="2400" dirty="0">
                <a:latin typeface="SassoonPrimaryInfant" panose="00000400000000000000" pitchFamily="2" charset="0"/>
              </a:rPr>
              <a:t>, 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Spring Term - Phase 3 – ai, </a:t>
            </a:r>
            <a:r>
              <a:rPr lang="en-GB" sz="2400" dirty="0" err="1">
                <a:latin typeface="SassoonPrimaryInfant" panose="00000400000000000000" pitchFamily="2" charset="0"/>
              </a:rPr>
              <a:t>ee</a:t>
            </a:r>
            <a:r>
              <a:rPr lang="en-GB" sz="2400" dirty="0">
                <a:latin typeface="SassoonPrimaryInfant" panose="00000400000000000000" pitchFamily="2" charset="0"/>
              </a:rPr>
              <a:t>, </a:t>
            </a:r>
            <a:r>
              <a:rPr lang="en-GB" sz="2400" dirty="0" err="1">
                <a:latin typeface="SassoonPrimaryInfant" panose="00000400000000000000" pitchFamily="2" charset="0"/>
              </a:rPr>
              <a:t>igh</a:t>
            </a:r>
            <a:r>
              <a:rPr lang="en-GB" sz="2400" dirty="0">
                <a:latin typeface="SassoonPrimaryInfant" panose="00000400000000000000" pitchFamily="2" charset="0"/>
              </a:rPr>
              <a:t>, ow, </a:t>
            </a:r>
            <a:r>
              <a:rPr lang="en-GB" sz="2400" dirty="0" err="1">
                <a:latin typeface="SassoonPrimaryInfant" panose="00000400000000000000" pitchFamily="2" charset="0"/>
              </a:rPr>
              <a:t>oo</a:t>
            </a:r>
            <a:r>
              <a:rPr lang="en-GB" sz="2400" dirty="0">
                <a:latin typeface="SassoonPrimaryInfant" panose="00000400000000000000" pitchFamily="2" charset="0"/>
              </a:rPr>
              <a:t>, </a:t>
            </a:r>
            <a:r>
              <a:rPr lang="en-GB" sz="2400" i="1" dirty="0" err="1">
                <a:latin typeface="SassoonPrimaryInfant" panose="00000400000000000000" pitchFamily="2" charset="0"/>
              </a:rPr>
              <a:t>oo</a:t>
            </a:r>
            <a:r>
              <a:rPr lang="en-GB" sz="2400" i="1" dirty="0">
                <a:latin typeface="SassoonPrimaryInfant" panose="00000400000000000000" pitchFamily="2" charset="0"/>
              </a:rPr>
              <a:t>, </a:t>
            </a:r>
            <a:r>
              <a:rPr lang="en-GB" sz="2400" dirty="0" err="1">
                <a:latin typeface="SassoonPrimaryInfant" panose="00000400000000000000" pitchFamily="2" charset="0"/>
              </a:rPr>
              <a:t>ar</a:t>
            </a:r>
            <a:r>
              <a:rPr lang="en-GB" sz="2400" dirty="0">
                <a:latin typeface="SassoonPrimaryInfant" panose="00000400000000000000" pitchFamily="2" charset="0"/>
              </a:rPr>
              <a:t>, or, </a:t>
            </a:r>
            <a:r>
              <a:rPr lang="en-GB" sz="2400" dirty="0" err="1">
                <a:latin typeface="SassoonPrimaryInfant" panose="00000400000000000000" pitchFamily="2" charset="0"/>
              </a:rPr>
              <a:t>ur</a:t>
            </a:r>
            <a:r>
              <a:rPr lang="en-GB" sz="2400" dirty="0">
                <a:latin typeface="SassoonPrimaryInfant" panose="00000400000000000000" pitchFamily="2" charset="0"/>
              </a:rPr>
              <a:t>, </a:t>
            </a:r>
            <a:r>
              <a:rPr lang="en-GB" sz="2400" dirty="0" err="1">
                <a:latin typeface="SassoonPrimaryInfant" panose="00000400000000000000" pitchFamily="2" charset="0"/>
              </a:rPr>
              <a:t>er</a:t>
            </a:r>
            <a:r>
              <a:rPr lang="en-GB" sz="2400" dirty="0">
                <a:latin typeface="SassoonPrimaryInfant" panose="00000400000000000000" pitchFamily="2" charset="0"/>
              </a:rPr>
              <a:t>, air, ear, </a:t>
            </a:r>
            <a:r>
              <a:rPr lang="en-GB" sz="2400" dirty="0" err="1">
                <a:latin typeface="SassoonPrimaryInfant" panose="00000400000000000000" pitchFamily="2" charset="0"/>
              </a:rPr>
              <a:t>oa</a:t>
            </a:r>
            <a:r>
              <a:rPr lang="en-GB" sz="2400">
                <a:latin typeface="SassoonPrimaryInfant" panose="00000400000000000000" pitchFamily="2" charset="0"/>
              </a:rPr>
              <a:t>, oi  </a:t>
            </a:r>
            <a:endParaRPr lang="en-GB" sz="2400" dirty="0">
              <a:latin typeface="SassoonPrimary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Oral blending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Blending sounds to read 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Tricky words – words that we cannot sound out e.g. the, like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Writing sounds – use a rhyme to help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Spelling – using our segmenting fingers (say the word, segment the sounds, write it down)</a:t>
            </a:r>
          </a:p>
        </p:txBody>
      </p:sp>
    </p:spTree>
    <p:extLst>
      <p:ext uri="{BB962C8B-B14F-4D97-AF65-F5344CB8AC3E}">
        <p14:creationId xmlns:p14="http://schemas.microsoft.com/office/powerpoint/2010/main" val="3681863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FF18DC-B9DE-FA47-9A8A-F3690285D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333265"/>
            <a:ext cx="7344816" cy="1152128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Terminology</a:t>
            </a:r>
            <a:r>
              <a:rPr lang="en-US" dirty="0"/>
              <a:t>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769BDE3-0AAC-A341-BB8F-73D178BFF921}"/>
              </a:ext>
            </a:extLst>
          </p:cNvPr>
          <p:cNvSpPr/>
          <p:nvPr/>
        </p:nvSpPr>
        <p:spPr>
          <a:xfrm>
            <a:off x="467544" y="2456892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Phoneme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120A5B3-E8CF-1645-AE51-E5574FE5F74F}"/>
              </a:ext>
            </a:extLst>
          </p:cNvPr>
          <p:cNvSpPr/>
          <p:nvPr/>
        </p:nvSpPr>
        <p:spPr>
          <a:xfrm>
            <a:off x="5166066" y="2434985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Split vowel digraph 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2408E65-6639-BF46-A2B1-8EE40CCA0AB0}"/>
              </a:ext>
            </a:extLst>
          </p:cNvPr>
          <p:cNvSpPr/>
          <p:nvPr/>
        </p:nvSpPr>
        <p:spPr>
          <a:xfrm>
            <a:off x="467544" y="3191069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Grapheme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E525C50B-ABA3-8E48-87FF-F6B23D6442BD}"/>
              </a:ext>
            </a:extLst>
          </p:cNvPr>
          <p:cNvSpPr/>
          <p:nvPr/>
        </p:nvSpPr>
        <p:spPr>
          <a:xfrm>
            <a:off x="5166066" y="3169163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Blend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A02456E-1619-6441-8838-4FAF7B95E8DE}"/>
              </a:ext>
            </a:extLst>
          </p:cNvPr>
          <p:cNvSpPr/>
          <p:nvPr/>
        </p:nvSpPr>
        <p:spPr>
          <a:xfrm>
            <a:off x="468812" y="3947153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Digraph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8CA016A-8FA6-964F-AB5B-6E97732A71F4}"/>
              </a:ext>
            </a:extLst>
          </p:cNvPr>
          <p:cNvSpPr/>
          <p:nvPr/>
        </p:nvSpPr>
        <p:spPr>
          <a:xfrm>
            <a:off x="5167334" y="3925247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Segment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CC4B300-839D-984F-AF8D-56FF7F67EB7F}"/>
              </a:ext>
            </a:extLst>
          </p:cNvPr>
          <p:cNvSpPr/>
          <p:nvPr/>
        </p:nvSpPr>
        <p:spPr>
          <a:xfrm>
            <a:off x="467544" y="4702628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Trigraph</a:t>
            </a:r>
          </a:p>
        </p:txBody>
      </p:sp>
    </p:spTree>
    <p:extLst>
      <p:ext uri="{BB962C8B-B14F-4D97-AF65-F5344CB8AC3E}">
        <p14:creationId xmlns:p14="http://schemas.microsoft.com/office/powerpoint/2010/main" val="76171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3B3DD4-A689-7440-8390-D80792CB9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Teaching order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3398DB-F0B8-D14E-AAA3-50D22D96B9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3165968"/>
            <a:ext cx="3638196" cy="3132348"/>
          </a:xfrm>
          <a:prstGeom prst="roundRect">
            <a:avLst>
              <a:gd name="adj" fmla="val 232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908B15-A23E-CB47-8001-6496D25A91A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5556" y="2402886"/>
            <a:ext cx="3638196" cy="3888432"/>
          </a:xfrm>
          <a:prstGeom prst="roundRect">
            <a:avLst>
              <a:gd name="adj" fmla="val 2530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50096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351040A-DED0-A14E-B28C-624AD9D538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2774431"/>
            <a:ext cx="4212468" cy="254477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tx2"/>
                </a:solidFill>
                <a:latin typeface="SassoonPrimaryInfant" panose="00000400000000000000" pitchFamily="2" charset="0"/>
              </a:rPr>
              <a:t>Reading practice sessions are: </a:t>
            </a:r>
          </a:p>
          <a:p>
            <a:r>
              <a:rPr lang="en-GB" dirty="0">
                <a:solidFill>
                  <a:schemeClr val="tx1"/>
                </a:solidFill>
                <a:latin typeface="SassoonPrimaryInfant" panose="00000400000000000000" pitchFamily="2" charset="0"/>
              </a:rPr>
              <a:t>timetabled three times a week </a:t>
            </a:r>
          </a:p>
          <a:p>
            <a:r>
              <a:rPr lang="en-GB" dirty="0">
                <a:solidFill>
                  <a:schemeClr val="tx1"/>
                </a:solidFill>
                <a:latin typeface="SassoonPrimaryInfant" panose="00000400000000000000" pitchFamily="2" charset="0"/>
              </a:rPr>
              <a:t>taught by a trained teacher/teaching assistant</a:t>
            </a:r>
          </a:p>
          <a:p>
            <a:r>
              <a:rPr lang="en-GB" dirty="0">
                <a:solidFill>
                  <a:schemeClr val="tx1"/>
                </a:solidFill>
                <a:latin typeface="SassoonPrimaryInfant" panose="00000400000000000000" pitchFamily="2" charset="0"/>
              </a:rPr>
              <a:t>taught in small groups</a:t>
            </a:r>
            <a:endParaRPr lang="en-US" dirty="0">
              <a:solidFill>
                <a:schemeClr val="tx1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E6CCD5B-D6D2-5041-8332-77F5BAF0A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8172908" cy="1152128"/>
          </a:xfrm>
        </p:spPr>
        <p:txBody>
          <a:bodyPr>
            <a:no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How do we teach reading in books?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147FC-1694-9447-A316-7C4CB62A9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2030" y="2145660"/>
            <a:ext cx="1801878" cy="1715388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7C3C28-D01B-D74A-94F9-1B7CEC780E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2030" y="3981864"/>
            <a:ext cx="1801878" cy="1715388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D0F2AB-F254-3144-A68D-A0290C5B4D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0216" y="2774431"/>
            <a:ext cx="1878104" cy="231382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2865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hild writing on a piece of paper&#10;&#10;Description automatically generated with medium confidence">
            <a:extLst>
              <a:ext uri="{FF2B5EF4-FFF2-40B4-BE49-F238E27FC236}">
                <a16:creationId xmlns:a16="http://schemas.microsoft.com/office/drawing/2014/main" id="{D6DFDD0E-EB92-DD41-92A6-796144DC90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63989" y="2333451"/>
            <a:ext cx="4320479" cy="2931754"/>
          </a:xfrm>
          <a:prstGeom prst="roundRect">
            <a:avLst>
              <a:gd name="adj" fmla="val 4317"/>
            </a:avLst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C31C409-33E5-0C4B-8076-B55700B80BF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2294874"/>
            <a:ext cx="3996444" cy="3294366"/>
          </a:xfrm>
        </p:spPr>
        <p:txBody>
          <a:bodyPr/>
          <a:lstStyle/>
          <a:p>
            <a:pPr marL="0" indent="0">
              <a:buNone/>
            </a:pPr>
            <a:r>
              <a:rPr lang="en-US" sz="1800" b="1" dirty="0">
                <a:solidFill>
                  <a:schemeClr val="accent2"/>
                </a:solidFill>
                <a:latin typeface="SassoonPrimaryInfant" panose="00000400000000000000" pitchFamily="2" charset="0"/>
              </a:rPr>
              <a:t>This means that your child should: </a:t>
            </a:r>
          </a:p>
          <a:p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SassoonPrimaryInfant" panose="00000400000000000000" pitchFamily="2" charset="0"/>
              </a:rPr>
              <a:t>Know all the sounds and tricky words in their phonics book well</a:t>
            </a:r>
          </a:p>
          <a:p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SassoonPrimaryInfant" panose="00000400000000000000" pitchFamily="2" charset="0"/>
              </a:rPr>
              <a:t>Read many of the words by silent blending (in their head) – their reading will be automatic</a:t>
            </a:r>
          </a:p>
          <a:p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SassoonPrimaryInfant" panose="00000400000000000000" pitchFamily="2" charset="0"/>
              </a:rPr>
              <a:t>Only need to stop and sound out about 5% of the words by the time they bring the book home – but they should be able to do this on their own</a:t>
            </a: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D77FC48-7961-9849-B44F-999E708DB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68580" tIns="34290" rIns="68580" bIns="34290" rtlCol="0" anchor="ctr" anchorCtr="0">
            <a:noAutofit/>
          </a:bodyPr>
          <a:lstStyle/>
          <a:p>
            <a:pPr eaLnBrk="1" hangingPunct="1"/>
            <a:r>
              <a:rPr lang="en-US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Reading a book at the right level</a:t>
            </a:r>
          </a:p>
        </p:txBody>
      </p:sp>
    </p:spTree>
    <p:extLst>
      <p:ext uri="{BB962C8B-B14F-4D97-AF65-F5344CB8AC3E}">
        <p14:creationId xmlns:p14="http://schemas.microsoft.com/office/powerpoint/2010/main" val="199997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ED8210-885A-174D-BE35-D51386DEE9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8092" y="2132856"/>
            <a:ext cx="4752528" cy="3706089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chemeClr val="accent2"/>
                </a:solidFill>
                <a:latin typeface="SassoonPrimaryInfant" panose="00000400000000000000" pitchFamily="2" charset="0"/>
                <a:cs typeface="Calibri"/>
              </a:rPr>
              <a:t>Reading a book and chatting had a positive impact a year later on children’s ability to…</a:t>
            </a:r>
          </a:p>
          <a:p>
            <a:r>
              <a:rPr 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  <a:cs typeface="Calibri"/>
              </a:rPr>
              <a:t>understand words and sentences</a:t>
            </a:r>
          </a:p>
          <a:p>
            <a:r>
              <a:rPr 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  <a:cs typeface="Calibri"/>
              </a:rPr>
              <a:t>use a wide range of vocabulary </a:t>
            </a:r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SassoonPrimaryInfant" panose="00000400000000000000" pitchFamily="2" charset="0"/>
              <a:cs typeface="Calibri" panose="020F0502020204030204" pitchFamily="34" charset="0"/>
            </a:endParaRPr>
          </a:p>
          <a:p>
            <a:r>
              <a:rPr 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  <a:cs typeface="Calibri"/>
              </a:rPr>
              <a:t>develop listening comprehension skills</a:t>
            </a:r>
          </a:p>
          <a:p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SassoonPrimaryInfant" panose="00000400000000000000" pitchFamily="2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  <a:cs typeface="Calibri"/>
              </a:rPr>
              <a:t>The amount of books children were exposed to by age 6 was a positive predictor of their reading ability two years later.</a:t>
            </a:r>
          </a:p>
          <a:p>
            <a:pPr marL="0" indent="0">
              <a:buNone/>
            </a:pPr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1341B6-FC05-0C46-9C0D-7547DDDC1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1106742"/>
            <a:ext cx="8244916" cy="864096"/>
          </a:xfrm>
        </p:spPr>
        <p:txBody>
          <a:bodyPr>
            <a:no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The most important thing you can do is read with your child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FE7C68-BDBB-E140-8D8B-B0BB4B7FFB6D}"/>
              </a:ext>
            </a:extLst>
          </p:cNvPr>
          <p:cNvSpPr txBox="1"/>
          <p:nvPr/>
        </p:nvSpPr>
        <p:spPr>
          <a:xfrm>
            <a:off x="359532" y="5450741"/>
            <a:ext cx="737092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Parental involvement in the development of children’s reading skills:  A five-year longitudinal study </a:t>
            </a:r>
            <a:r>
              <a:rPr 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(2002) </a:t>
            </a:r>
            <a:r>
              <a:rPr lang="en-US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Senechal</a:t>
            </a:r>
            <a:r>
              <a:rPr 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, M. and </a:t>
            </a:r>
            <a:r>
              <a:rPr lang="en-US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Lefvre</a:t>
            </a:r>
            <a:r>
              <a:rPr 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, J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F1A9DE-555E-D447-B11E-7281FAC2B6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58"/>
          <a:stretch/>
        </p:blipFill>
        <p:spPr>
          <a:xfrm>
            <a:off x="5490102" y="2220966"/>
            <a:ext cx="3294366" cy="2931754"/>
          </a:xfrm>
          <a:prstGeom prst="roundRect">
            <a:avLst>
              <a:gd name="adj" fmla="val 5225"/>
            </a:avLst>
          </a:prstGeom>
        </p:spPr>
      </p:pic>
    </p:spTree>
    <p:extLst>
      <p:ext uri="{BB962C8B-B14F-4D97-AF65-F5344CB8AC3E}">
        <p14:creationId xmlns:p14="http://schemas.microsoft.com/office/powerpoint/2010/main" val="402381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105B292-AC34-476A-B570-0A05A1F82F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86535" y="1124744"/>
            <a:ext cx="8370930" cy="5112568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SassoonPrimaryInfant" panose="00000400000000000000" pitchFamily="2" charset="0"/>
              </a:rPr>
              <a:t>Every week your child will bring home the sounds that we have learnt in school</a:t>
            </a:r>
          </a:p>
          <a:p>
            <a:r>
              <a:rPr lang="en-GB" dirty="0">
                <a:latin typeface="SassoonPrimaryInfant" panose="00000400000000000000" pitchFamily="2" charset="0"/>
              </a:rPr>
              <a:t>Practice reading and writing the sounds using the rhymes to help</a:t>
            </a:r>
          </a:p>
          <a:p>
            <a:r>
              <a:rPr lang="en-GB" dirty="0">
                <a:latin typeface="SassoonPrimaryInfant" panose="00000400000000000000" pitchFamily="2" charset="0"/>
              </a:rPr>
              <a:t>Importance of pronouncing the sounds correctly see information for parents - </a:t>
            </a:r>
            <a:r>
              <a:rPr lang="en-GB" dirty="0">
                <a:latin typeface="SassoonPrimaryInfant" panose="00000400000000000000" pitchFamily="2" charset="0"/>
                <a:hlinkClick r:id="rId2"/>
              </a:rPr>
              <a:t>https://www.littlewandlelettersandsounds.org.uk/resources/for-parents/</a:t>
            </a:r>
            <a:endParaRPr lang="en-GB" dirty="0">
              <a:latin typeface="SassoonPrimaryInfant" panose="00000400000000000000" pitchFamily="2" charset="0"/>
            </a:endParaRPr>
          </a:p>
          <a:p>
            <a:r>
              <a:rPr lang="en-GB" dirty="0">
                <a:latin typeface="SassoonPrimaryInfant" panose="00000400000000000000" pitchFamily="2" charset="0"/>
              </a:rPr>
              <a:t>Make words using the sounds for your child to read</a:t>
            </a:r>
          </a:p>
          <a:p>
            <a:r>
              <a:rPr lang="en-GB" dirty="0">
                <a:latin typeface="SassoonPrimaryInfant" panose="00000400000000000000" pitchFamily="2" charset="0"/>
              </a:rPr>
              <a:t>Oral blending games – can you get your c-</a:t>
            </a:r>
            <a:r>
              <a:rPr lang="en-GB" dirty="0" err="1">
                <a:latin typeface="SassoonPrimaryInfant" panose="00000400000000000000" pitchFamily="2" charset="0"/>
              </a:rPr>
              <a:t>oa</a:t>
            </a:r>
            <a:r>
              <a:rPr lang="en-GB" dirty="0">
                <a:latin typeface="SassoonPrimaryInfant" panose="00000400000000000000" pitchFamily="2" charset="0"/>
              </a:rPr>
              <a:t>-t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00F4A48-15D3-43DB-8E3E-68D1CBE61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260648"/>
            <a:ext cx="7344816" cy="720080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Sounds</a:t>
            </a:r>
          </a:p>
        </p:txBody>
      </p:sp>
    </p:spTree>
    <p:extLst>
      <p:ext uri="{BB962C8B-B14F-4D97-AF65-F5344CB8AC3E}">
        <p14:creationId xmlns:p14="http://schemas.microsoft.com/office/powerpoint/2010/main" val="39194403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29D9F07-F2DA-894B-8DF2-76A12817A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405" y="2854296"/>
            <a:ext cx="2237887" cy="2121517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D0AA75-D178-2746-8F53-7C171FD3BB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9533" y="2563298"/>
            <a:ext cx="2176854" cy="2703512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4C7683-39CB-9745-BD8A-F786475764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0590" y="1882789"/>
            <a:ext cx="5962822" cy="3937713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C2C5322-C816-CC44-B38C-334FC281C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349353"/>
            <a:ext cx="7344816" cy="1152128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Books going home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A4A86D-1242-B34F-88C8-5D9AC660725C}"/>
              </a:ext>
            </a:extLst>
          </p:cNvPr>
          <p:cNvSpPr/>
          <p:nvPr/>
        </p:nvSpPr>
        <p:spPr>
          <a:xfrm>
            <a:off x="3041516" y="4077072"/>
            <a:ext cx="3186354" cy="847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0E41A3-E515-0E45-9C26-69C32364A8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4049" y="3915055"/>
            <a:ext cx="1139474" cy="11394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2B8F0E-C77E-A945-9CD7-8CD7211A9C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76967" y="4168504"/>
            <a:ext cx="664694" cy="664694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399E4BB-5C61-4B4C-A3A5-D722BF994851}"/>
              </a:ext>
            </a:extLst>
          </p:cNvPr>
          <p:cNvGrpSpPr/>
          <p:nvPr/>
        </p:nvGrpSpPr>
        <p:grpSpPr>
          <a:xfrm>
            <a:off x="4258537" y="3378476"/>
            <a:ext cx="626927" cy="626927"/>
            <a:chOff x="4871864" y="3573016"/>
            <a:chExt cx="720080" cy="72008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2FFDC9F-CC4E-8844-8B62-E2112841D1D0}"/>
                </a:ext>
              </a:extLst>
            </p:cNvPr>
            <p:cNvSpPr/>
            <p:nvPr/>
          </p:nvSpPr>
          <p:spPr>
            <a:xfrm>
              <a:off x="5159896" y="3573016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B20A4BF-327F-E947-866B-30FAEA6A0D8A}"/>
                </a:ext>
              </a:extLst>
            </p:cNvPr>
            <p:cNvSpPr/>
            <p:nvPr/>
          </p:nvSpPr>
          <p:spPr>
            <a:xfrm rot="16200000">
              <a:off x="5159896" y="3569865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</p:spTree>
    <p:extLst>
      <p:ext uri="{BB962C8B-B14F-4D97-AF65-F5344CB8AC3E}">
        <p14:creationId xmlns:p14="http://schemas.microsoft.com/office/powerpoint/2010/main" val="346536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1C54C73-597C-A44C-AEB0-5A2995796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2510899"/>
            <a:ext cx="2338398" cy="2226155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398AD0-3875-B94F-A90E-046466F6C1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2765563"/>
            <a:ext cx="4390626" cy="2823677"/>
          </a:xfrm>
        </p:spPr>
        <p:txBody>
          <a:bodyPr>
            <a:normAutofit fontScale="85000" lnSpcReduction="20000"/>
          </a:bodyPr>
          <a:lstStyle/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</a:rPr>
              <a:t>Your child should be able to read their book without your help.</a:t>
            </a:r>
          </a:p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</a:rPr>
              <a:t>If they can’t read a word read it to them.</a:t>
            </a:r>
          </a:p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</a:rPr>
              <a:t>Talk about the book and celebrate their success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8244916" cy="1152128"/>
          </a:xfrm>
        </p:spPr>
        <p:txBody>
          <a:bodyPr>
            <a:no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Listening to your child read their phonics book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18087A-1684-9A43-95A8-D4FAAF59F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2180" y="3266982"/>
            <a:ext cx="2322258" cy="2210790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10467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and a child reading a book&#10;&#10;Description automatically generated with medium confidence">
            <a:extLst>
              <a:ext uri="{FF2B5EF4-FFF2-40B4-BE49-F238E27FC236}">
                <a16:creationId xmlns:a16="http://schemas.microsoft.com/office/drawing/2014/main" id="{A77DE003-8673-7349-8269-8B2BBAA6A7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5502473" y="2304002"/>
            <a:ext cx="3269624" cy="2931754"/>
          </a:xfrm>
          <a:prstGeom prst="roundRect">
            <a:avLst>
              <a:gd name="adj" fmla="val 3700"/>
            </a:avLst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2F6C5C2-432E-8248-84DB-431199FAEA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2294874"/>
            <a:ext cx="4968552" cy="329436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accent2"/>
                </a:solidFill>
                <a:latin typeface="SassoonPrimaryInfant" panose="00000400000000000000" pitchFamily="2" charset="0"/>
              </a:rPr>
              <a:t>The shared book is for YOU to read:</a:t>
            </a:r>
          </a:p>
          <a:p>
            <a:pPr>
              <a:spcBef>
                <a:spcPts val="450"/>
              </a:spcBef>
            </a:pPr>
            <a:r>
              <a:rPr lang="en-US" sz="29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</a:rPr>
              <a:t>Make the story sound as exciting as you can by changing your voice.</a:t>
            </a:r>
          </a:p>
          <a:p>
            <a:pPr>
              <a:spcBef>
                <a:spcPts val="450"/>
              </a:spcBef>
            </a:pPr>
            <a:r>
              <a:rPr lang="en-US" sz="2900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</a:rPr>
              <a:t>Talk with your child as much as you can:</a:t>
            </a:r>
          </a:p>
          <a:p>
            <a:pPr lvl="1">
              <a:spcBef>
                <a:spcPts val="45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</a:rPr>
              <a:t>Introduce new and exciting language</a:t>
            </a:r>
          </a:p>
          <a:p>
            <a:pPr lvl="1">
              <a:spcBef>
                <a:spcPts val="45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</a:rPr>
              <a:t>Encourage your child to use new vocabulary</a:t>
            </a:r>
          </a:p>
          <a:p>
            <a:pPr lvl="1">
              <a:spcBef>
                <a:spcPts val="45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</a:rPr>
              <a:t>Make up sentences together</a:t>
            </a:r>
          </a:p>
          <a:p>
            <a:pPr lvl="1">
              <a:spcBef>
                <a:spcPts val="45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</a:rPr>
              <a:t>Find different words to use</a:t>
            </a:r>
          </a:p>
          <a:p>
            <a:pPr lvl="1">
              <a:spcBef>
                <a:spcPts val="45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assoonPrimaryInfant" panose="00000400000000000000" pitchFamily="2" charset="0"/>
              </a:rPr>
              <a:t>Describe things you see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0C56A2-B8FB-0E4C-9808-4C8445824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8028892" cy="1152128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Read to your child – library book</a:t>
            </a:r>
          </a:p>
        </p:txBody>
      </p:sp>
    </p:spTree>
    <p:extLst>
      <p:ext uri="{BB962C8B-B14F-4D97-AF65-F5344CB8AC3E}">
        <p14:creationId xmlns:p14="http://schemas.microsoft.com/office/powerpoint/2010/main" val="34111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C2C5322-C816-CC44-B38C-334FC281C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203341"/>
            <a:ext cx="7344816" cy="648072"/>
          </a:xfrm>
        </p:spPr>
        <p:txBody>
          <a:bodyPr>
            <a:no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Reading Diary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A4A86D-1242-B34F-88C8-5D9AC660725C}"/>
              </a:ext>
            </a:extLst>
          </p:cNvPr>
          <p:cNvSpPr/>
          <p:nvPr/>
        </p:nvSpPr>
        <p:spPr>
          <a:xfrm>
            <a:off x="3041516" y="4077072"/>
            <a:ext cx="3186354" cy="847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026" name="Picture 2" descr="IMG_7661.jpg">
            <a:extLst>
              <a:ext uri="{FF2B5EF4-FFF2-40B4-BE49-F238E27FC236}">
                <a16:creationId xmlns:a16="http://schemas.microsoft.com/office/drawing/2014/main" id="{3525B1C6-2C32-47FB-A3F5-C07DCA8326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1"/>
          <a:stretch/>
        </p:blipFill>
        <p:spPr bwMode="auto">
          <a:xfrm>
            <a:off x="3040036" y="1129118"/>
            <a:ext cx="3687347" cy="4677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37B76265-64B4-44BE-A75F-00C60392806A}"/>
              </a:ext>
            </a:extLst>
          </p:cNvPr>
          <p:cNvCxnSpPr>
            <a:cxnSpLocks/>
          </p:cNvCxnSpPr>
          <p:nvPr/>
        </p:nvCxnSpPr>
        <p:spPr>
          <a:xfrm flipV="1">
            <a:off x="1925706" y="2743461"/>
            <a:ext cx="1620180" cy="847557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962AF639-3612-440B-8F4F-9EF40785A075}"/>
              </a:ext>
            </a:extLst>
          </p:cNvPr>
          <p:cNvSpPr/>
          <p:nvPr/>
        </p:nvSpPr>
        <p:spPr>
          <a:xfrm>
            <a:off x="3275856" y="1430778"/>
            <a:ext cx="3024336" cy="1763821"/>
          </a:xfrm>
          <a:prstGeom prst="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8E28CA-9068-45EE-A8BE-F267A88C2B65}"/>
              </a:ext>
            </a:extLst>
          </p:cNvPr>
          <p:cNvSpPr/>
          <p:nvPr/>
        </p:nvSpPr>
        <p:spPr>
          <a:xfrm>
            <a:off x="3274145" y="3218317"/>
            <a:ext cx="3024336" cy="2532941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01027411-7ADE-4E2A-BB27-821DF0C207EF}"/>
              </a:ext>
            </a:extLst>
          </p:cNvPr>
          <p:cNvCxnSpPr>
            <a:cxnSpLocks/>
          </p:cNvCxnSpPr>
          <p:nvPr/>
        </p:nvCxnSpPr>
        <p:spPr>
          <a:xfrm flipH="1" flipV="1">
            <a:off x="5544110" y="4239091"/>
            <a:ext cx="1995076" cy="594065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129274D0-9E4B-4B52-BF9B-F736C6B63BA8}"/>
              </a:ext>
            </a:extLst>
          </p:cNvPr>
          <p:cNvSpPr txBox="1"/>
          <p:nvPr/>
        </p:nvSpPr>
        <p:spPr>
          <a:xfrm>
            <a:off x="359532" y="2996952"/>
            <a:ext cx="14581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PrimaryType" panose="00000400000000000000" pitchFamily="2" charset="0"/>
              </a:rPr>
              <a:t>This section of the reading diary will be completed by school staff.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B116F04-1842-4318-B083-682F492258D2}"/>
              </a:ext>
            </a:extLst>
          </p:cNvPr>
          <p:cNvSpPr txBox="1"/>
          <p:nvPr/>
        </p:nvSpPr>
        <p:spPr>
          <a:xfrm>
            <a:off x="7539185" y="4239090"/>
            <a:ext cx="14581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PrimaryType" panose="00000400000000000000" pitchFamily="2" charset="0"/>
              </a:rPr>
              <a:t>This section of the reading diary is to be completed by you at home.</a:t>
            </a:r>
          </a:p>
        </p:txBody>
      </p:sp>
    </p:spTree>
    <p:extLst>
      <p:ext uri="{BB962C8B-B14F-4D97-AF65-F5344CB8AC3E}">
        <p14:creationId xmlns:p14="http://schemas.microsoft.com/office/powerpoint/2010/main" val="396546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398AD0-3875-B94F-A90E-046466F6C1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8542" y="1268760"/>
            <a:ext cx="8289921" cy="532859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SassoonPrimaryInfant" panose="00000400000000000000" pitchFamily="2" charset="0"/>
              </a:rPr>
              <a:t>Each time a child reads at home, and gets their home reading diary signed they will receive a raffle ticket to go in the class raffle box</a:t>
            </a:r>
          </a:p>
          <a:p>
            <a:r>
              <a:rPr lang="en-GB" sz="2800" dirty="0">
                <a:latin typeface="SassoonPrimaryInfant" panose="00000400000000000000" pitchFamily="2" charset="0"/>
              </a:rPr>
              <a:t>At the end of each half term, the raffle will be drawn and a golden token will be awarded to the winner</a:t>
            </a:r>
          </a:p>
          <a:p>
            <a:r>
              <a:rPr lang="en-GB" sz="2800" dirty="0">
                <a:latin typeface="SassoonPrimaryInfant" panose="00000400000000000000" pitchFamily="2" charset="0"/>
              </a:rPr>
              <a:t>The winner can then spend their token in our ‘Nathaniel Newton Book Vending Machine’</a:t>
            </a:r>
          </a:p>
          <a:p>
            <a:r>
              <a:rPr lang="en-GB" sz="2800" dirty="0">
                <a:latin typeface="SassoonPrimaryInfant" panose="00000400000000000000" pitchFamily="2" charset="0"/>
              </a:rPr>
              <a:t>The more the children read, the more raffle tickets they will get, therefore the more chance they have of winning the half termly class prize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260648"/>
            <a:ext cx="7344816" cy="864096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Reading Raffle</a:t>
            </a:r>
          </a:p>
        </p:txBody>
      </p:sp>
    </p:spTree>
    <p:extLst>
      <p:ext uri="{BB962C8B-B14F-4D97-AF65-F5344CB8AC3E}">
        <p14:creationId xmlns:p14="http://schemas.microsoft.com/office/powerpoint/2010/main" val="87829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504056"/>
          </a:xfrm>
        </p:spPr>
        <p:txBody>
          <a:bodyPr>
            <a:no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50 Reads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736D7E70-9A84-4C3E-BC32-26FC13BF05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27784" y="3738433"/>
          <a:ext cx="3456384" cy="19982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74718">
                  <a:extLst>
                    <a:ext uri="{9D8B030D-6E8A-4147-A177-3AD203B41FA5}">
                      <a16:colId xmlns:a16="http://schemas.microsoft.com/office/drawing/2014/main" val="2097325633"/>
                    </a:ext>
                  </a:extLst>
                </a:gridCol>
                <a:gridCol w="2181666">
                  <a:extLst>
                    <a:ext uri="{9D8B030D-6E8A-4147-A177-3AD203B41FA5}">
                      <a16:colId xmlns:a16="http://schemas.microsoft.com/office/drawing/2014/main" val="1055346722"/>
                    </a:ext>
                  </a:extLst>
                </a:gridCol>
              </a:tblGrid>
              <a:tr h="2013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Number of Books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Reward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2713583673"/>
                  </a:ext>
                </a:extLst>
              </a:tr>
              <a:tr h="2013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2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A certificate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344081462"/>
                  </a:ext>
                </a:extLst>
              </a:tr>
              <a:tr h="2013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5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SassoonPrimaryType" panose="00000400000000000000" pitchFamily="2" charset="0"/>
                        </a:rPr>
                        <a:t>Bookmark</a:t>
                      </a:r>
                      <a:endParaRPr lang="en-GB" sz="800" dirty="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3004730611"/>
                  </a:ext>
                </a:extLst>
              </a:tr>
              <a:tr h="2013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10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Pencil 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1978645321"/>
                  </a:ext>
                </a:extLst>
              </a:tr>
              <a:tr h="2013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20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SassoonPrimaryType" panose="00000400000000000000" pitchFamily="2" charset="0"/>
                        </a:rPr>
                        <a:t>Reading Star Badge</a:t>
                      </a:r>
                      <a:endParaRPr lang="en-GB" sz="800" dirty="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1853031814"/>
                  </a:ext>
                </a:extLst>
              </a:tr>
              <a:tr h="3949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30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Golden Coin for the vending machine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50401805"/>
                  </a:ext>
                </a:extLst>
              </a:tr>
              <a:tr h="3949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40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Golden Coin for the vending machine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592690036"/>
                  </a:ext>
                </a:extLst>
              </a:tr>
              <a:tr h="2013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SassoonPrimaryType" panose="00000400000000000000" pitchFamily="2" charset="0"/>
                        </a:rPr>
                        <a:t>50</a:t>
                      </a:r>
                      <a:endParaRPr lang="en-GB" sz="80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SassoonPrimaryType" panose="00000400000000000000" pitchFamily="2" charset="0"/>
                        </a:rPr>
                        <a:t>£5 Scholastic Book Fair Voucher</a:t>
                      </a:r>
                      <a:endParaRPr lang="en-GB" sz="800" dirty="0"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15" marR="5715" marT="5715" marB="5715" anchor="ctr"/>
                </a:tc>
                <a:extLst>
                  <a:ext uri="{0D108BD9-81ED-4DB2-BD59-A6C34878D82A}">
                    <a16:rowId xmlns:a16="http://schemas.microsoft.com/office/drawing/2014/main" val="3470823264"/>
                  </a:ext>
                </a:extLst>
              </a:tr>
            </a:tbl>
          </a:graphicData>
        </a:graphic>
      </p:graphicFrame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5B0F84B-E6A5-4A13-90D4-C46FADAE573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1520" y="923322"/>
            <a:ext cx="8370930" cy="5241981"/>
          </a:xfrm>
        </p:spPr>
        <p:txBody>
          <a:bodyPr/>
          <a:lstStyle/>
          <a:p>
            <a:r>
              <a:rPr lang="en-GB" sz="2800" dirty="0">
                <a:latin typeface="SassoonPrimaryInfant" panose="00000400000000000000" pitchFamily="2" charset="0"/>
              </a:rPr>
              <a:t>Each year group has a list of 50 books for you to try and read during your time in that year group</a:t>
            </a:r>
          </a:p>
          <a:p>
            <a:r>
              <a:rPr lang="en-GB" sz="2800" dirty="0">
                <a:latin typeface="SassoonPrimaryInfant" panose="00000400000000000000" pitchFamily="2" charset="0"/>
              </a:rPr>
              <a:t>In the back of the reading diary there is a checklist of the books. Tick them off as you read them. Once you have read enough, you will earn a reward: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413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9572" y="253673"/>
            <a:ext cx="770485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Maths</a:t>
            </a:r>
          </a:p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850055-BE1A-417B-ADFD-11137BC0C88E}"/>
              </a:ext>
            </a:extLst>
          </p:cNvPr>
          <p:cNvSpPr txBox="1"/>
          <p:nvPr/>
        </p:nvSpPr>
        <p:spPr>
          <a:xfrm>
            <a:off x="323528" y="1166842"/>
            <a:ext cx="84969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anose="00000400000000000000" pitchFamily="2" charset="0"/>
              </a:rPr>
              <a:t>We focus on a deep and secure understanding of numbers to 10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anose="00000400000000000000" pitchFamily="2" charset="0"/>
              </a:rPr>
              <a:t>Counting accurately, recognising, ordering, comparing and using the numbers within 10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anose="00000400000000000000" pitchFamily="2" charset="0"/>
              </a:rPr>
              <a:t>Noticing patterns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anose="00000400000000000000" pitchFamily="2" charset="0"/>
              </a:rPr>
              <a:t>Subitising – being able to recognise amounts to 6 without counting              </a:t>
            </a:r>
          </a:p>
          <a:p>
            <a:endParaRPr lang="en-GB" sz="3200" dirty="0">
              <a:latin typeface="SassoonPrimaryInfant" panose="000004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anose="00000400000000000000" pitchFamily="2" charset="0"/>
              </a:rPr>
              <a:t>Recalling ways to make numbers within 10 </a:t>
            </a:r>
          </a:p>
          <a:p>
            <a:r>
              <a:rPr lang="en-GB" sz="3200" dirty="0">
                <a:latin typeface="SassoonPrimaryInfant" panose="00000400000000000000" pitchFamily="2" charset="0"/>
              </a:rPr>
              <a:t>5 and 5 makes 10, 5 and 1 makes 6 etc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43C70B-1F4F-4267-8400-CAA64F576F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427984" y="4221088"/>
            <a:ext cx="774263" cy="764704"/>
          </a:xfrm>
          <a:prstGeom prst="rect">
            <a:avLst/>
          </a:prstGeom>
        </p:spPr>
      </p:pic>
      <p:sp>
        <p:nvSpPr>
          <p:cNvPr id="8" name="Star: 6 Points 7">
            <a:extLst>
              <a:ext uri="{FF2B5EF4-FFF2-40B4-BE49-F238E27FC236}">
                <a16:creationId xmlns:a16="http://schemas.microsoft.com/office/drawing/2014/main" id="{8F5FB790-3869-402F-A162-12E83A62789B}"/>
              </a:ext>
            </a:extLst>
          </p:cNvPr>
          <p:cNvSpPr/>
          <p:nvPr/>
        </p:nvSpPr>
        <p:spPr>
          <a:xfrm>
            <a:off x="5940152" y="4342954"/>
            <a:ext cx="216024" cy="23817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tar: 6 Points 8">
            <a:extLst>
              <a:ext uri="{FF2B5EF4-FFF2-40B4-BE49-F238E27FC236}">
                <a16:creationId xmlns:a16="http://schemas.microsoft.com/office/drawing/2014/main" id="{D7AD5401-959B-4EBD-B3D8-E6FC4C7F322D}"/>
              </a:ext>
            </a:extLst>
          </p:cNvPr>
          <p:cNvSpPr/>
          <p:nvPr/>
        </p:nvSpPr>
        <p:spPr>
          <a:xfrm>
            <a:off x="5959443" y="4698896"/>
            <a:ext cx="216024" cy="23817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6 Points 9">
            <a:extLst>
              <a:ext uri="{FF2B5EF4-FFF2-40B4-BE49-F238E27FC236}">
                <a16:creationId xmlns:a16="http://schemas.microsoft.com/office/drawing/2014/main" id="{DFF2906E-445C-491A-9EF6-20C52A8185B7}"/>
              </a:ext>
            </a:extLst>
          </p:cNvPr>
          <p:cNvSpPr/>
          <p:nvPr/>
        </p:nvSpPr>
        <p:spPr>
          <a:xfrm>
            <a:off x="6372202" y="4579809"/>
            <a:ext cx="216024" cy="23817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6 Points 10">
            <a:extLst>
              <a:ext uri="{FF2B5EF4-FFF2-40B4-BE49-F238E27FC236}">
                <a16:creationId xmlns:a16="http://schemas.microsoft.com/office/drawing/2014/main" id="{783E9A12-ABB3-41FD-A796-13CEF72A62AF}"/>
              </a:ext>
            </a:extLst>
          </p:cNvPr>
          <p:cNvSpPr/>
          <p:nvPr/>
        </p:nvSpPr>
        <p:spPr>
          <a:xfrm>
            <a:off x="6696237" y="4342954"/>
            <a:ext cx="216024" cy="23817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6 Points 11">
            <a:extLst>
              <a:ext uri="{FF2B5EF4-FFF2-40B4-BE49-F238E27FC236}">
                <a16:creationId xmlns:a16="http://schemas.microsoft.com/office/drawing/2014/main" id="{E7A3B98E-A9A5-4C89-AFEF-A9EB129F4337}"/>
              </a:ext>
            </a:extLst>
          </p:cNvPr>
          <p:cNvSpPr/>
          <p:nvPr/>
        </p:nvSpPr>
        <p:spPr>
          <a:xfrm>
            <a:off x="7376510" y="4566807"/>
            <a:ext cx="216024" cy="23817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332656"/>
            <a:ext cx="828092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Maths – ways to help at home</a:t>
            </a:r>
            <a:endParaRPr lang="en-GB" sz="2400" dirty="0">
              <a:latin typeface="SassoonPrimaryInfant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Practise counting forwards and back from different numbers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Counting accurately. Encourage your child to put objects in a line, move them to a different place. Give one number name to each object. If counting objects that can’t be moved, draw a line through them to show they have been counted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Look for numbers when out and about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Order numbers to 10. Mix numbers up, take some away. Can your child see what has happened?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Practical addition and subtraction. If you have 3 sweets and you get 2 more, how many altogether?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anose="00000400000000000000" pitchFamily="2" charset="0"/>
              </a:rPr>
              <a:t>To help develop fluency – quick fire questions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What is 1 more than 6? 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What is 1 less than 10?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Ways to make 10     (6+?  8 +?) </a:t>
            </a:r>
          </a:p>
        </p:txBody>
      </p:sp>
    </p:spTree>
    <p:extLst>
      <p:ext uri="{BB962C8B-B14F-4D97-AF65-F5344CB8AC3E}">
        <p14:creationId xmlns:p14="http://schemas.microsoft.com/office/powerpoint/2010/main" val="13033602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E151201-A011-4445-8E15-2AA7265D141C}"/>
              </a:ext>
            </a:extLst>
          </p:cNvPr>
          <p:cNvSpPr txBox="1"/>
          <p:nvPr/>
        </p:nvSpPr>
        <p:spPr>
          <a:xfrm>
            <a:off x="395536" y="311438"/>
            <a:ext cx="7951354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PrimaryInfant" panose="00000400000000000000" pitchFamily="2" charset="0"/>
              </a:rPr>
              <a:t>Useful games / websites</a:t>
            </a:r>
          </a:p>
          <a:p>
            <a:endParaRPr lang="en-GB" sz="3200" dirty="0">
              <a:latin typeface="SassoonPrimaryInfant" panose="00000400000000000000" pitchFamily="2" charset="0"/>
            </a:endParaRPr>
          </a:p>
          <a:p>
            <a:r>
              <a:rPr lang="en-GB" sz="3200" dirty="0">
                <a:latin typeface="SassoonPrimaryInfant" panose="00000400000000000000" pitchFamily="2" charset="0"/>
              </a:rPr>
              <a:t>CBeebies – </a:t>
            </a:r>
            <a:r>
              <a:rPr lang="en-GB" sz="3200" dirty="0" err="1">
                <a:latin typeface="SassoonPrimaryInfant" panose="00000400000000000000" pitchFamily="2" charset="0"/>
              </a:rPr>
              <a:t>Numberblocks</a:t>
            </a:r>
            <a:r>
              <a:rPr lang="en-GB" sz="3200" dirty="0">
                <a:latin typeface="SassoonPrimaryInfant" panose="00000400000000000000" pitchFamily="2" charset="0"/>
              </a:rPr>
              <a:t> </a:t>
            </a:r>
          </a:p>
          <a:p>
            <a:endParaRPr lang="en-GB" sz="3200" dirty="0">
              <a:latin typeface="SassoonPrimaryInfant" panose="00000400000000000000" pitchFamily="2" charset="0"/>
            </a:endParaRPr>
          </a:p>
          <a:p>
            <a:r>
              <a:rPr lang="en-GB" sz="3200" dirty="0">
                <a:latin typeface="SassoonPrimaryInfant" panose="00000400000000000000" pitchFamily="2" charset="0"/>
              </a:rPr>
              <a:t>White Rose Maths App – 1 minute maths</a:t>
            </a:r>
          </a:p>
          <a:p>
            <a:r>
              <a:rPr lang="en-GB" sz="3200" dirty="0">
                <a:solidFill>
                  <a:srgbClr val="FF0000"/>
                </a:solidFill>
                <a:latin typeface="SassoonPrimaryInfant" panose="00000400000000000000" pitchFamily="2" charset="0"/>
              </a:rPr>
              <a:t>Subitising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B81CDC58-30EA-4213-B3E7-4167BA392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359" y="3656426"/>
            <a:ext cx="1815666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0510C8FC-4DB8-4E32-A3E3-53B8E1B5E886}"/>
              </a:ext>
            </a:extLst>
          </p:cNvPr>
          <p:cNvCxnSpPr>
            <a:cxnSpLocks/>
          </p:cNvCxnSpPr>
          <p:nvPr/>
        </p:nvCxnSpPr>
        <p:spPr>
          <a:xfrm flipV="1">
            <a:off x="132733" y="4866870"/>
            <a:ext cx="1455626" cy="5760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Image preview">
            <a:extLst>
              <a:ext uri="{FF2B5EF4-FFF2-40B4-BE49-F238E27FC236}">
                <a16:creationId xmlns:a16="http://schemas.microsoft.com/office/drawing/2014/main" id="{2FFCD8E8-1840-4C1C-9730-1DB1EC9AC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656426"/>
            <a:ext cx="1815666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Numberblocks - Wikipedia">
            <a:extLst>
              <a:ext uri="{FF2B5EF4-FFF2-40B4-BE49-F238E27FC236}">
                <a16:creationId xmlns:a16="http://schemas.microsoft.com/office/drawing/2014/main" id="{1DCB0EE5-7F05-44F1-8828-18B3028BD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08720"/>
            <a:ext cx="1887033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Image preview">
            <a:extLst>
              <a:ext uri="{FF2B5EF4-FFF2-40B4-BE49-F238E27FC236}">
                <a16:creationId xmlns:a16="http://schemas.microsoft.com/office/drawing/2014/main" id="{6CFED72E-6A2B-4A1A-9EB5-E010E6F17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497" y="3634925"/>
            <a:ext cx="1815666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9774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SassoonPrimaryInfant" panose="00000400000000000000" pitchFamily="2" charset="0"/>
              </a:rPr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68552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SassoonPrimaryInfant" panose="00000400000000000000" pitchFamily="2" charset="0"/>
              </a:rPr>
              <a:t>Newsletter at the end of every half term</a:t>
            </a:r>
          </a:p>
          <a:p>
            <a:r>
              <a:rPr lang="en-GB" dirty="0">
                <a:latin typeface="SassoonPrimaryInfant" panose="00000400000000000000" pitchFamily="2" charset="0"/>
              </a:rPr>
              <a:t>Website - www.nathanielnewton.co.uk</a:t>
            </a:r>
          </a:p>
          <a:p>
            <a:pPr marL="0" indent="0">
              <a:buNone/>
            </a:pPr>
            <a:r>
              <a:rPr lang="en-GB" dirty="0">
                <a:latin typeface="SassoonPrimaryInfant" panose="00000400000000000000" pitchFamily="2" charset="0"/>
              </a:rPr>
              <a:t>Look at what we have been doing on our class pages</a:t>
            </a:r>
          </a:p>
          <a:p>
            <a:r>
              <a:rPr lang="en-GB" dirty="0">
                <a:latin typeface="SassoonPrimaryInfant" panose="00000400000000000000" pitchFamily="2" charset="0"/>
              </a:rPr>
              <a:t>Facebook page</a:t>
            </a:r>
          </a:p>
          <a:p>
            <a:r>
              <a:rPr lang="en-GB" dirty="0">
                <a:latin typeface="SassoonPrimaryInfant" panose="00000400000000000000" pitchFamily="2" charset="0"/>
              </a:rPr>
              <a:t>Tapestry</a:t>
            </a:r>
          </a:p>
          <a:p>
            <a:r>
              <a:rPr lang="en-GB" dirty="0" err="1">
                <a:latin typeface="SassoonPrimaryInfant" panose="00000400000000000000" pitchFamily="2" charset="0"/>
              </a:rPr>
              <a:t>Schoolgateway</a:t>
            </a:r>
            <a:r>
              <a:rPr lang="en-GB" dirty="0">
                <a:latin typeface="SassoonPrimaryInfant" panose="00000400000000000000" pitchFamily="2" charset="0"/>
              </a:rPr>
              <a:t> app - messages</a:t>
            </a:r>
          </a:p>
          <a:p>
            <a:r>
              <a:rPr lang="en-GB" dirty="0">
                <a:latin typeface="SassoonPrimaryInfant" panose="00000400000000000000" pitchFamily="2" charset="0"/>
              </a:rPr>
              <a:t>Curriculum letter at the start of each half term</a:t>
            </a:r>
          </a:p>
          <a:p>
            <a:r>
              <a:rPr lang="en-GB" dirty="0">
                <a:latin typeface="SassoonPrimaryInfant" panose="00000400000000000000" pitchFamily="2" charset="0"/>
              </a:rPr>
              <a:t>Ways to help videos (website or Tapestry)</a:t>
            </a:r>
          </a:p>
          <a:p>
            <a:r>
              <a:rPr lang="en-GB" dirty="0">
                <a:latin typeface="SassoonPrimaryInfant" panose="00000400000000000000" pitchFamily="2" charset="0"/>
              </a:rPr>
              <a:t>Please come and ask if you are unsure!</a:t>
            </a:r>
          </a:p>
        </p:txBody>
      </p:sp>
    </p:spTree>
    <p:extLst>
      <p:ext uri="{BB962C8B-B14F-4D97-AF65-F5344CB8AC3E}">
        <p14:creationId xmlns:p14="http://schemas.microsoft.com/office/powerpoint/2010/main" val="10931992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692696"/>
            <a:ext cx="770485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PrimaryInfant" panose="00000400000000000000" pitchFamily="2" charset="0"/>
              </a:rPr>
              <a:t>Thank you for your continued support</a:t>
            </a:r>
          </a:p>
          <a:p>
            <a:pPr algn="ctr"/>
            <a:endParaRPr lang="en-GB" sz="4400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  <a:p>
            <a:pPr algn="ctr"/>
            <a:endParaRPr lang="en-GB" sz="4400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  <a:p>
            <a:pPr algn="ctr"/>
            <a:endParaRPr lang="en-GB" sz="4400" dirty="0">
              <a:latin typeface="SassoonPrimaryInfant" panose="00000400000000000000" pitchFamily="2" charset="0"/>
            </a:endParaRPr>
          </a:p>
          <a:p>
            <a:pPr algn="ctr"/>
            <a:endParaRPr lang="en-GB" sz="4400" dirty="0">
              <a:latin typeface="SassoonPrimaryInfant" panose="00000400000000000000" pitchFamily="2" charset="0"/>
            </a:endParaRPr>
          </a:p>
          <a:p>
            <a:pPr algn="ctr"/>
            <a:endParaRPr lang="en-GB" sz="4400" dirty="0">
              <a:latin typeface="SassoonPrimaryInfant" panose="00000400000000000000" pitchFamily="2" charset="0"/>
            </a:endParaRPr>
          </a:p>
          <a:p>
            <a:pPr algn="ctr"/>
            <a:r>
              <a:rPr lang="en-GB" sz="4400" dirty="0">
                <a:latin typeface="SassoonPrimaryInfant" panose="00000400000000000000" pitchFamily="2" charset="0"/>
              </a:rPr>
              <a:t>Any questions? </a:t>
            </a:r>
            <a:endParaRPr lang="en-US" sz="4400" dirty="0">
              <a:latin typeface="SassoonPrimaryInfant" panose="00000400000000000000" pitchFamily="2" charset="0"/>
            </a:endParaRPr>
          </a:p>
        </p:txBody>
      </p:sp>
      <p:pic>
        <p:nvPicPr>
          <p:cNvPr id="22530" name="Picture 2" descr="https://s-media-cache-ak0.pinimg.com/736x/4e/5c/f7/4e5cf7d4ccb9c59b6620a9c71944d51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636912"/>
            <a:ext cx="2348260" cy="19721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</TotalTime>
  <Words>1409</Words>
  <Application>Microsoft Office PowerPoint</Application>
  <PresentationFormat>On-screen Show (4:3)</PresentationFormat>
  <Paragraphs>189</Paragraphs>
  <Slides>28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Courier New</vt:lpstr>
      <vt:lpstr>SassoonPrimaryInfant</vt:lpstr>
      <vt:lpstr>SassoonPrimaryType</vt:lpstr>
      <vt:lpstr>Times New Roman</vt:lpstr>
      <vt:lpstr>Office Theme</vt:lpstr>
      <vt:lpstr>Welcome to Reception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Homework</vt:lpstr>
      <vt:lpstr>PowerPoint Presentation</vt:lpstr>
      <vt:lpstr>PowerPoint Presentation</vt:lpstr>
      <vt:lpstr>Reading</vt:lpstr>
      <vt:lpstr>How we teach reading</vt:lpstr>
      <vt:lpstr>Terminology </vt:lpstr>
      <vt:lpstr>Teaching order </vt:lpstr>
      <vt:lpstr>How do we teach reading in books?</vt:lpstr>
      <vt:lpstr>Reading a book at the right level</vt:lpstr>
      <vt:lpstr>The most important thing you can do is read with your child</vt:lpstr>
      <vt:lpstr>Sounds</vt:lpstr>
      <vt:lpstr>Books going home</vt:lpstr>
      <vt:lpstr>Listening to your child read their phonics book</vt:lpstr>
      <vt:lpstr>Read to your child – library book</vt:lpstr>
      <vt:lpstr>Reading Diary</vt:lpstr>
      <vt:lpstr>Reading Raffle</vt:lpstr>
      <vt:lpstr>50 Reads</vt:lpstr>
      <vt:lpstr>PowerPoint Presentation</vt:lpstr>
      <vt:lpstr>PowerPoint Presentation</vt:lpstr>
      <vt:lpstr>PowerPoint Presentation</vt:lpstr>
      <vt:lpstr>Communication</vt:lpstr>
      <vt:lpstr>PowerPoint Presentation</vt:lpstr>
    </vt:vector>
  </TitlesOfParts>
  <Company>Warwickshire Education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Reception</dc:title>
  <dc:creator>AuthorisedUser</dc:creator>
  <cp:lastModifiedBy>T DOHERTY NNI</cp:lastModifiedBy>
  <cp:revision>40</cp:revision>
  <dcterms:created xsi:type="dcterms:W3CDTF">2015-10-19T12:33:39Z</dcterms:created>
  <dcterms:modified xsi:type="dcterms:W3CDTF">2024-09-26T09:35:16Z</dcterms:modified>
</cp:coreProperties>
</file>